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">
          <p15:clr>
            <a:srgbClr val="A4A3A4"/>
          </p15:clr>
        </p15:guide>
        <p15:guide id="2" pos="43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TI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FE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65" autoAdjust="0"/>
    <p:restoredTop sz="94407" autoAdjust="0"/>
  </p:normalViewPr>
  <p:slideViewPr>
    <p:cSldViewPr>
      <p:cViewPr>
        <p:scale>
          <a:sx n="110" d="100"/>
          <a:sy n="110" d="100"/>
        </p:scale>
        <p:origin x="-1602" y="72"/>
      </p:cViewPr>
      <p:guideLst>
        <p:guide orient="horz" pos="37"/>
        <p:guide pos="4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FD7BF96A-F919-4088-8AFA-76128F119725}" type="datetime1">
              <a:rPr lang="ja-JP" altLang="en-US" sz="1400">
                <a:latin typeface="ＭＳ Ｐゴシック" pitchFamily="50" charset="-128"/>
                <a:ea typeface="ＭＳ Ｐゴシック" pitchFamily="50" charset="-128"/>
              </a:rPr>
              <a:t>2021/3/2</a:t>
            </a:fld>
            <a:endParaRPr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fld id="{EEBD13C7-DC9F-4A97-9ED4-5433BAF60D59}" type="datetime1">
              <a:rPr lang="ja-JP" altLang="en-US" smtClean="0"/>
              <a:t>2021/3/2</a:t>
            </a:fld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04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144285" y="59268"/>
            <a:ext cx="674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87330"/>
              </p:ext>
            </p:extLst>
          </p:nvPr>
        </p:nvGraphicFramePr>
        <p:xfrm>
          <a:off x="113457" y="219988"/>
          <a:ext cx="6624734" cy="670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0373"/>
                <a:gridCol w="5694361"/>
              </a:tblGrid>
              <a:tr h="1803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市区町村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丸亀市</a:t>
                      </a:r>
                      <a:r>
                        <a:rPr kumimoji="1" lang="ja-JP" altLang="en-US" sz="14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認定連携創業支援等事業者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丸亀商工会議所、丸亀市飯綾商工会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36" marB="45736"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8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90882"/>
              </p:ext>
            </p:extLst>
          </p:nvPr>
        </p:nvGraphicFramePr>
        <p:xfrm>
          <a:off x="116631" y="5891244"/>
          <a:ext cx="6624736" cy="3145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24736"/>
              </a:tblGrid>
              <a:tr h="3145252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　　　　　　　　　　　　　　　　　　　　　　　　　　　　　　　　　　　　　　　　　　　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719" marB="45719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06732"/>
              </p:ext>
            </p:extLst>
          </p:nvPr>
        </p:nvGraphicFramePr>
        <p:xfrm>
          <a:off x="112249" y="899592"/>
          <a:ext cx="6625480" cy="1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848"/>
                <a:gridCol w="5688632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概　要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baseline="0" dirty="0" smtClean="0"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000" baseline="0" dirty="0" smtClean="0">
                          <a:latin typeface="+mn-ea"/>
                          <a:ea typeface="+mn-ea"/>
                        </a:rPr>
                        <a:t>丸亀市は人口規模約１１万人、香川県の中央に位置する。当</a:t>
                      </a:r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市における創業支援は、丸亀商工会議所と連携した創業計画書等の策定支援、創業者への設備・運転資金の融資制度や創業者（創業後１年以内）への販路開拓費補助金制度の整備</a:t>
                      </a:r>
                      <a:r>
                        <a:rPr lang="ja-JP" altLang="en-US" sz="1000" strike="noStrike" dirty="0" smtClean="0">
                          <a:latin typeface="+mn-ea"/>
                          <a:ea typeface="+mn-ea"/>
                        </a:rPr>
                        <a:t>を実施してきた。</a:t>
                      </a:r>
                      <a:endParaRPr lang="en-US" altLang="ja-JP" sz="1000" strike="noStrike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　本計画では、金融機関等との連携をさらに図り、創業者への支援体制を充実させ、年間１０人の創業の実現を目指す。</a:t>
                      </a:r>
                      <a:endParaRPr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　具体的には、市を窓口として、金融機関も含めた関係機関との円滑な連携を推進する。また、丸亀商工会議所及び丸亀市飯綾商工会には、市や金融機関等と連携し、問題解決や事業計画策定までの支援を行う「ワンストップ窓口」を設置するとともに、「個別相談事業」を実施する。「創業塾</a:t>
                      </a:r>
                      <a:r>
                        <a:rPr lang="ja-JP" altLang="en-US" sz="1000" smtClean="0">
                          <a:latin typeface="+mn-ea"/>
                          <a:ea typeface="+mn-ea"/>
                        </a:rPr>
                        <a:t>」を開催する</a:t>
                      </a:r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ほか、創業への関心が低い者を対象に、「スタートアップセミナー」などの創業機運醸成事業を実施する。</a:t>
                      </a:r>
                      <a:endParaRPr kumimoji="1" lang="en-US" altLang="ja-JP" sz="1000" dirty="0" smtClean="0"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4" name="表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56023"/>
              </p:ext>
            </p:extLst>
          </p:nvPr>
        </p:nvGraphicFramePr>
        <p:xfrm>
          <a:off x="116631" y="2843809"/>
          <a:ext cx="6621559" cy="3064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3810"/>
                <a:gridCol w="5707749"/>
              </a:tblGrid>
              <a:tr h="30648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特徴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1461" marR="91461" marT="45694" marB="45694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丸亀市では、ビジネスモデルの構築、資金調達など創業に必要となる要素に応じて、関係機関の強みを生かした支援体制を構築します。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694" marB="45694"/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480169"/>
              </p:ext>
            </p:extLst>
          </p:nvPr>
        </p:nvGraphicFramePr>
        <p:xfrm>
          <a:off x="112800" y="2411760"/>
          <a:ext cx="6625480" cy="432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4147"/>
                <a:gridCol w="5691333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年間目標数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創業支援対象者数：延べ１３０人　　　　　　　　創業者数：延べ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７人（実数１０人）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創業機運醸成事業対象者数：延べ３０人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61" marR="91461" marT="45721" marB="45721" anchor="ctr">
                    <a:noFill/>
                  </a:tcPr>
                </a:tc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719" y="3282980"/>
            <a:ext cx="5117729" cy="86035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988840" y="4136212"/>
            <a:ext cx="648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２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ターゲット市場の見つけ方</a:t>
            </a:r>
            <a:endParaRPr kumimoji="1" lang="en-US" altLang="ja-JP" sz="700" dirty="0" smtClean="0"/>
          </a:p>
          <a:p>
            <a:endParaRPr kumimoji="1"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連携金融機関</a:t>
            </a:r>
            <a:endParaRPr lang="en-US" altLang="ja-JP" sz="7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48650" y="4136212"/>
            <a:ext cx="57524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３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ビジネスモデルの構築の仕方</a:t>
            </a:r>
            <a:endParaRPr kumimoji="1" lang="en-US" altLang="ja-JP" sz="700" dirty="0" smtClean="0"/>
          </a:p>
          <a:p>
            <a:endParaRPr kumimoji="1"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よろ</a:t>
            </a:r>
            <a:r>
              <a:rPr lang="ja-JP" altLang="en-US" sz="700" dirty="0"/>
              <a:t>ず</a:t>
            </a:r>
            <a:r>
              <a:rPr lang="ja-JP" altLang="en-US" sz="700" dirty="0" smtClean="0"/>
              <a:t>支援拠点</a:t>
            </a:r>
            <a:endParaRPr lang="en-US" altLang="ja-JP" sz="7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024620" y="4139605"/>
            <a:ext cx="625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４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売れる商品・サービスの作り方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よろ</a:t>
            </a:r>
            <a:r>
              <a:rPr lang="ja-JP" altLang="en-US" sz="700" dirty="0"/>
              <a:t>ず</a:t>
            </a:r>
            <a:r>
              <a:rPr lang="ja-JP" altLang="en-US" sz="700" dirty="0" smtClean="0"/>
              <a:t>支援拠点</a:t>
            </a:r>
            <a:endParaRPr lang="en-US" altLang="ja-JP" sz="700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557696" y="4139952"/>
            <a:ext cx="64502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５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適正な価格の設定と効果的な販売方法について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よろず支援拠点</a:t>
            </a:r>
            <a:endParaRPr lang="en-US" altLang="ja-JP" sz="7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077072" y="4158986"/>
            <a:ext cx="576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６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資金調達、資金相談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連携金融機関</a:t>
            </a:r>
            <a:endParaRPr kumimoji="1" lang="en-US" altLang="ja-JP" sz="700" dirty="0" smtClean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509120" y="4158986"/>
            <a:ext cx="576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７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事業計画書の作成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連携金融機関</a:t>
            </a:r>
            <a:endParaRPr lang="en-US" altLang="ja-JP" sz="700" dirty="0" smtClean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13177" y="4150461"/>
            <a:ext cx="6036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８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許認可、手続き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丸亀市飯綾商工会</a:t>
            </a:r>
            <a:endParaRPr lang="en-US" altLang="ja-JP" sz="700" dirty="0" smtClean="0"/>
          </a:p>
          <a:p>
            <a:r>
              <a:rPr lang="ja-JP" altLang="en-US" sz="700" dirty="0"/>
              <a:t>よろず支援</a:t>
            </a:r>
            <a:r>
              <a:rPr lang="ja-JP" altLang="en-US" sz="700" dirty="0" smtClean="0"/>
              <a:t>拠点</a:t>
            </a:r>
            <a:endParaRPr lang="en-US" altLang="ja-JP" sz="700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50613" y="4139952"/>
            <a:ext cx="63104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９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コア事業の事業展開の可能性や関連事業への拡大可能性</a:t>
            </a:r>
            <a:endParaRPr kumimoji="1" lang="en-US" altLang="ja-JP" sz="700" dirty="0" smtClean="0"/>
          </a:p>
          <a:p>
            <a:endParaRPr kumimoji="1"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丸亀市飯綾商工会</a:t>
            </a:r>
            <a:endParaRPr lang="en-US" altLang="ja-JP" sz="700" dirty="0" smtClean="0"/>
          </a:p>
          <a:p>
            <a:r>
              <a:rPr kumimoji="1" lang="ja-JP" altLang="en-US" sz="700" dirty="0" smtClean="0"/>
              <a:t>よろず支援拠点</a:t>
            </a:r>
            <a:endParaRPr kumimoji="1" lang="en-US" altLang="ja-JP" sz="700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165305" y="4139605"/>
            <a:ext cx="546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/>
              <a:t>１０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創業後のフォローアップ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丸亀市飯綾商工会</a:t>
            </a:r>
            <a:endParaRPr lang="en-US" altLang="ja-JP" sz="700" dirty="0" smtClean="0"/>
          </a:p>
          <a:p>
            <a:r>
              <a:rPr lang="ja-JP" altLang="en-US" sz="700" dirty="0" smtClean="0"/>
              <a:t>よろず支援拠点</a:t>
            </a:r>
            <a:endParaRPr lang="en-US" altLang="ja-JP" sz="700" dirty="0" smtClean="0"/>
          </a:p>
          <a:p>
            <a:r>
              <a:rPr lang="ja-JP" altLang="en-US" sz="700" dirty="0"/>
              <a:t>三井住友</a:t>
            </a:r>
            <a:r>
              <a:rPr lang="ja-JP" altLang="en-US" sz="700" dirty="0" smtClean="0"/>
              <a:t>海上火災保険（株）</a:t>
            </a:r>
            <a:endParaRPr lang="en-US" altLang="ja-JP" sz="7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20030" y="4158987"/>
            <a:ext cx="6128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１</a:t>
            </a:r>
            <a:r>
              <a:rPr kumimoji="1" lang="en-US" altLang="ja-JP" sz="700" dirty="0" smtClean="0"/>
              <a:t>.</a:t>
            </a:r>
            <a:r>
              <a:rPr kumimoji="1" lang="ja-JP" altLang="en-US" sz="700" dirty="0" smtClean="0"/>
              <a:t>地域資源の活用の仕方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</p:txBody>
      </p:sp>
      <p:sp>
        <p:nvSpPr>
          <p:cNvPr id="71" name="ドーナツ 70"/>
          <p:cNvSpPr/>
          <p:nvPr/>
        </p:nvSpPr>
        <p:spPr>
          <a:xfrm>
            <a:off x="1875256" y="6272764"/>
            <a:ext cx="3463050" cy="2008451"/>
          </a:xfrm>
          <a:prstGeom prst="donut">
            <a:avLst>
              <a:gd name="adj" fmla="val 7142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424524" y="7199240"/>
            <a:ext cx="2379763" cy="1091105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・連携窓口の設置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100" u="sng" dirty="0" smtClean="0">
                <a:solidFill>
                  <a:schemeClr val="tx1"/>
                </a:solidFill>
                <a:latin typeface="+mn-ea"/>
              </a:rPr>
              <a:t>創業塾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の実施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・市補助金（創業後の販路開拓支援）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・市補助金（空き店舗等活用支援）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・市創業者向け融資制度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l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・創業機運醸成講座</a:t>
            </a:r>
            <a:endParaRPr lang="en-US" altLang="ja-JP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2958000" y="6866014"/>
            <a:ext cx="1312809" cy="340375"/>
          </a:xfrm>
          <a:prstGeom prst="roundRect">
            <a:avLst>
              <a:gd name="adj" fmla="val 19737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50" b="1" dirty="0">
                <a:solidFill>
                  <a:schemeClr val="tx1"/>
                </a:solidFill>
              </a:rPr>
              <a:t>丸亀</a:t>
            </a:r>
            <a:r>
              <a:rPr lang="ja-JP" altLang="en-US" sz="1350" b="1" dirty="0" smtClean="0">
                <a:solidFill>
                  <a:schemeClr val="tx1"/>
                </a:solidFill>
              </a:rPr>
              <a:t>市</a:t>
            </a:r>
            <a:endParaRPr lang="en-US" altLang="ja-JP" sz="1350" b="1" dirty="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 bwMode="auto">
          <a:xfrm>
            <a:off x="3901828" y="5940112"/>
            <a:ext cx="1969711" cy="323601"/>
          </a:xfrm>
          <a:prstGeom prst="roundRect">
            <a:avLst>
              <a:gd name="adj" fmla="val 21896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50" b="1" dirty="0" smtClean="0">
                <a:solidFill>
                  <a:schemeClr val="tx1"/>
                </a:solidFill>
              </a:rPr>
              <a:t>丸亀市飯綾商工会</a:t>
            </a:r>
            <a:endParaRPr lang="en-US" altLang="ja-JP" sz="1350" b="1" dirty="0" smtClean="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 bwMode="auto">
          <a:xfrm>
            <a:off x="1350377" y="5949162"/>
            <a:ext cx="1950923" cy="323601"/>
          </a:xfrm>
          <a:prstGeom prst="roundRect">
            <a:avLst>
              <a:gd name="adj" fmla="val 24818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50" b="1" dirty="0" smtClean="0">
                <a:solidFill>
                  <a:schemeClr val="tx1"/>
                </a:solidFill>
              </a:rPr>
              <a:t>丸亀商工会議所</a:t>
            </a:r>
            <a:endParaRPr lang="en-US" altLang="ja-JP" sz="1350" b="1" dirty="0">
              <a:solidFill>
                <a:schemeClr val="tx1"/>
              </a:solidFill>
            </a:endParaRPr>
          </a:p>
        </p:txBody>
      </p:sp>
      <p:sp>
        <p:nvSpPr>
          <p:cNvPr id="78" name="ストライプ矢印 77"/>
          <p:cNvSpPr/>
          <p:nvPr/>
        </p:nvSpPr>
        <p:spPr>
          <a:xfrm rot="16200000">
            <a:off x="3353880" y="8102691"/>
            <a:ext cx="276793" cy="775865"/>
          </a:xfrm>
          <a:prstGeom prst="stripedRightArrow">
            <a:avLst>
              <a:gd name="adj1" fmla="val 50400"/>
              <a:gd name="adj2" fmla="val 50043"/>
            </a:avLst>
          </a:prstGeom>
          <a:solidFill>
            <a:schemeClr val="accent1">
              <a:lumMod val="9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82" name="テキスト ボックス 115"/>
          <p:cNvSpPr txBox="1">
            <a:spLocks noChangeArrowheads="1"/>
          </p:cNvSpPr>
          <p:nvPr/>
        </p:nvSpPr>
        <p:spPr bwMode="auto">
          <a:xfrm>
            <a:off x="2424524" y="8652949"/>
            <a:ext cx="19075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創業希望者、創業者</a:t>
            </a:r>
            <a:endParaRPr lang="ja-JP" altLang="en-US" sz="14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5315025" y="7499287"/>
            <a:ext cx="1396423" cy="642277"/>
          </a:xfrm>
          <a:prstGeom prst="roundRect">
            <a:avLst>
              <a:gd name="adj" fmla="val 9162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b="1" dirty="0">
                <a:solidFill>
                  <a:schemeClr val="tx1"/>
                </a:solidFill>
              </a:rPr>
              <a:t>連携金融機関</a:t>
            </a:r>
            <a:endParaRPr lang="en-US" altLang="ja-JP" sz="105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 smtClean="0">
                <a:solidFill>
                  <a:schemeClr val="tx1"/>
                </a:solidFill>
              </a:rPr>
              <a:t>日本政策金融公庫</a:t>
            </a:r>
            <a:endParaRPr lang="en-US" altLang="ja-JP" sz="105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 smtClean="0">
                <a:solidFill>
                  <a:schemeClr val="tx1"/>
                </a:solidFill>
              </a:rPr>
              <a:t>高松支店</a:t>
            </a:r>
            <a:endParaRPr lang="en-US" altLang="ja-JP" sz="1050" b="1" dirty="0" smtClean="0">
              <a:solidFill>
                <a:schemeClr val="tx1"/>
              </a:solidFill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164766" y="8368712"/>
            <a:ext cx="1770568" cy="568475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・香川県よろず支援拠点</a:t>
            </a:r>
            <a:endParaRPr lang="en-US" altLang="ja-JP" sz="11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</a:t>
            </a: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創業個別相談</a:t>
            </a:r>
          </a:p>
          <a:p>
            <a:pPr lvl="0">
              <a:defRPr/>
            </a:pP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・セミナー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開催</a:t>
            </a:r>
            <a:endParaRPr lang="ja-JP" altLang="en-US" sz="11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158097" y="8029477"/>
            <a:ext cx="1770568" cy="34730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ja-JP" altLang="en-US" sz="1000" b="1" dirty="0" smtClean="0">
                <a:solidFill>
                  <a:prstClr val="black"/>
                </a:solidFill>
              </a:rPr>
              <a:t>（公財）かがわ産業支援財団</a:t>
            </a:r>
            <a:endParaRPr lang="en-US" altLang="ja-JP" sz="1000" b="1" dirty="0">
              <a:solidFill>
                <a:prstClr val="black"/>
              </a:solidFill>
            </a:endParaRPr>
          </a:p>
        </p:txBody>
      </p:sp>
      <p:sp>
        <p:nvSpPr>
          <p:cNvPr id="3" name="左右矢印 2"/>
          <p:cNvSpPr/>
          <p:nvPr/>
        </p:nvSpPr>
        <p:spPr>
          <a:xfrm rot="19038710">
            <a:off x="1954333" y="8020565"/>
            <a:ext cx="454585" cy="223672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115"/>
          <p:cNvSpPr txBox="1">
            <a:spLocks noChangeArrowheads="1"/>
          </p:cNvSpPr>
          <p:nvPr/>
        </p:nvSpPr>
        <p:spPr bwMode="auto">
          <a:xfrm>
            <a:off x="1602134" y="7745460"/>
            <a:ext cx="5307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b="1" dirty="0" smtClean="0">
                <a:solidFill>
                  <a:srgbClr val="FF0000"/>
                </a:solidFill>
              </a:rPr>
              <a:t>連携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 rot="10800000" flipV="1">
            <a:off x="5315024" y="8161836"/>
            <a:ext cx="1396422" cy="328788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・資金調達支援</a:t>
            </a:r>
            <a:endParaRPr lang="ja-JP" altLang="en-US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0" name="左右矢印 49"/>
          <p:cNvSpPr/>
          <p:nvPr/>
        </p:nvSpPr>
        <p:spPr>
          <a:xfrm rot="1747361">
            <a:off x="5499599" y="7078189"/>
            <a:ext cx="533579" cy="294758"/>
          </a:xfrm>
          <a:prstGeom prst="leftRightArrow">
            <a:avLst>
              <a:gd name="adj1" fmla="val 42519"/>
              <a:gd name="adj2" fmla="val 39272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901829" y="6263713"/>
            <a:ext cx="1969710" cy="522225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prstDash val="solid"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</a:t>
            </a:r>
            <a:r>
              <a:rPr lang="ja-JP" altLang="en-US" sz="1150" u="sng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ワンストップ創業相談窓口・個別相談事業</a:t>
            </a:r>
            <a:endParaRPr lang="en-US" altLang="ja-JP" sz="1150" u="sng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3" name="テキスト ボックス 115"/>
          <p:cNvSpPr txBox="1">
            <a:spLocks noChangeArrowheads="1"/>
          </p:cNvSpPr>
          <p:nvPr/>
        </p:nvSpPr>
        <p:spPr bwMode="auto">
          <a:xfrm>
            <a:off x="6004045" y="6901936"/>
            <a:ext cx="5760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b="1" dirty="0" smtClean="0">
                <a:solidFill>
                  <a:srgbClr val="FF0000"/>
                </a:solidFill>
              </a:rPr>
              <a:t>連携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58691" y="4136212"/>
            <a:ext cx="581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０</a:t>
            </a:r>
            <a:r>
              <a:rPr lang="ja-JP" altLang="en-US" sz="700" dirty="0"/>
              <a:t>．</a:t>
            </a:r>
            <a:r>
              <a:rPr lang="ja-JP" altLang="en-US" sz="700" dirty="0" smtClean="0"/>
              <a:t>創業に関する普及啓発</a:t>
            </a:r>
            <a:endParaRPr kumimoji="1" lang="en-US" altLang="ja-JP" sz="700" dirty="0" smtClean="0"/>
          </a:p>
          <a:p>
            <a:endParaRPr lang="en-US" altLang="ja-JP" sz="700" dirty="0" smtClean="0"/>
          </a:p>
          <a:p>
            <a:endParaRPr lang="en-US" altLang="ja-JP" sz="700" dirty="0"/>
          </a:p>
          <a:p>
            <a:r>
              <a:rPr lang="ja-JP" altLang="en-US" sz="700" dirty="0"/>
              <a:t>丸亀市</a:t>
            </a:r>
          </a:p>
          <a:p>
            <a:r>
              <a:rPr kumimoji="1" lang="ja-JP" altLang="en-US" sz="700" dirty="0" smtClean="0"/>
              <a:t>丸亀商工会議所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丸亀市飯綾商工会</a:t>
            </a:r>
            <a:endParaRPr kumimoji="1" lang="en-US" altLang="ja-JP" sz="700" dirty="0" smtClean="0"/>
          </a:p>
          <a:p>
            <a:r>
              <a:rPr lang="ja-JP" altLang="en-US" sz="700" dirty="0"/>
              <a:t>よろず支援拠点</a:t>
            </a:r>
            <a:endParaRPr kumimoji="1" lang="en-US" altLang="ja-JP" sz="700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5085183" y="8557570"/>
            <a:ext cx="1494926" cy="40474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創業無関心者</a:t>
            </a:r>
            <a:endParaRPr kumimoji="1" lang="ja-JP" altLang="en-US" sz="14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81" y="3275856"/>
            <a:ext cx="647186" cy="874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1363857" y="6249714"/>
            <a:ext cx="1937443" cy="536223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prstDash val="solid"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 lvl="0">
              <a:defRPr/>
            </a:pPr>
            <a:r>
              <a:rPr lang="ja-JP" altLang="en-US" sz="115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</a:t>
            </a:r>
            <a:r>
              <a:rPr lang="ja-JP" altLang="en-US" sz="1150" u="sng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ワンストップ創業相談窓口・個別相談事業</a:t>
            </a:r>
            <a:endParaRPr lang="en-US" altLang="ja-JP" sz="1150" u="sng" dirty="0" smtClean="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2" name="ストライプ矢印 51"/>
          <p:cNvSpPr/>
          <p:nvPr/>
        </p:nvSpPr>
        <p:spPr>
          <a:xfrm flipH="1">
            <a:off x="4332108" y="8344706"/>
            <a:ext cx="666107" cy="669375"/>
          </a:xfrm>
          <a:prstGeom prst="stripedRightArrow">
            <a:avLst>
              <a:gd name="adj1" fmla="val 50400"/>
              <a:gd name="adj2" fmla="val 48399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anchor="ctr">
            <a:noAutofit/>
          </a:bodyPr>
          <a:lstStyle/>
          <a:p>
            <a:pPr>
              <a:defRPr/>
            </a:pPr>
            <a:r>
              <a:rPr lang="ja-JP" altLang="en-US" sz="1200" b="1" dirty="0" smtClean="0">
                <a:solidFill>
                  <a:schemeClr val="tx1"/>
                </a:solidFill>
              </a:rPr>
              <a:t>普及　啓発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164765" y="6902740"/>
            <a:ext cx="1235593" cy="402040"/>
          </a:xfrm>
          <a:prstGeom prst="roundRect">
            <a:avLst>
              <a:gd name="adj" fmla="val 9162"/>
            </a:avLst>
          </a:prstGeom>
          <a:solidFill>
            <a:schemeClr val="bg1"/>
          </a:solidFill>
          <a:ln w="1905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50" b="1" dirty="0" smtClean="0">
                <a:solidFill>
                  <a:schemeClr val="tx1"/>
                </a:solidFill>
              </a:rPr>
              <a:t>三井住友海上　火災保険（株）</a:t>
            </a:r>
            <a:endParaRPr lang="en-US" altLang="ja-JP" sz="1150" b="1" dirty="0">
              <a:solidFill>
                <a:schemeClr val="tx1"/>
              </a:solidFill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 rot="10800000" flipV="1">
            <a:off x="158097" y="7290570"/>
            <a:ext cx="1231621" cy="510996"/>
          </a:xfrm>
          <a:prstGeom prst="rect">
            <a:avLst/>
          </a:prstGeom>
          <a:gradFill>
            <a:gsLst>
              <a:gs pos="0">
                <a:srgbClr val="99CC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 cmpd="dbl">
            <a:solidFill>
              <a:srgbClr val="3399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85895" tIns="44665" rIns="85895" bIns="44665" anchor="ctr"/>
          <a:lstStyle/>
          <a:p>
            <a:pPr>
              <a:defRPr/>
            </a:pPr>
            <a:r>
              <a:rPr lang="ja-JP" altLang="en-US" sz="11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・個別相談</a:t>
            </a:r>
          </a:p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・セミナー開催</a:t>
            </a:r>
            <a:endParaRPr lang="en-US" altLang="ja-JP" sz="1100" dirty="0" smtClean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8" name="左右矢印 57"/>
          <p:cNvSpPr/>
          <p:nvPr/>
        </p:nvSpPr>
        <p:spPr>
          <a:xfrm>
            <a:off x="1424808" y="7225568"/>
            <a:ext cx="401636" cy="229717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115"/>
          <p:cNvSpPr txBox="1">
            <a:spLocks noChangeArrowheads="1"/>
          </p:cNvSpPr>
          <p:nvPr/>
        </p:nvSpPr>
        <p:spPr bwMode="auto">
          <a:xfrm>
            <a:off x="1400359" y="6975372"/>
            <a:ext cx="5107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kumimoji="1" sz="1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200" b="1" dirty="0" smtClean="0">
                <a:solidFill>
                  <a:srgbClr val="FF0000"/>
                </a:solidFill>
              </a:rPr>
              <a:t>連携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23159</TotalTime>
  <Words>362</Words>
  <Application>Microsoft Office PowerPoint</Application>
  <PresentationFormat>画面に合わせる (4:3)</PresentationFormat>
  <Paragraphs>120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市町村による創業支援 （手引き）</dc:title>
  <dc:creator>METI</dc:creator>
  <cp:lastModifiedBy>Windows ユーザー</cp:lastModifiedBy>
  <cp:revision>932</cp:revision>
  <cp:lastPrinted>2021-03-02T00:12:18Z</cp:lastPrinted>
  <dcterms:created xsi:type="dcterms:W3CDTF">2013-10-29T02:46:12Z</dcterms:created>
  <dcterms:modified xsi:type="dcterms:W3CDTF">2021-03-02T00:44:20Z</dcterms:modified>
</cp:coreProperties>
</file>